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274" r:id="rId3"/>
    <p:sldId id="342" r:id="rId4"/>
    <p:sldId id="275" r:id="rId5"/>
    <p:sldId id="340" r:id="rId6"/>
    <p:sldId id="328" r:id="rId7"/>
    <p:sldId id="276" r:id="rId8"/>
    <p:sldId id="277" r:id="rId9"/>
    <p:sldId id="278" r:id="rId10"/>
    <p:sldId id="279" r:id="rId11"/>
    <p:sldId id="280" r:id="rId12"/>
    <p:sldId id="343" r:id="rId13"/>
    <p:sldId id="327" r:id="rId14"/>
    <p:sldId id="281" r:id="rId15"/>
    <p:sldId id="282" r:id="rId16"/>
    <p:sldId id="283" r:id="rId17"/>
    <p:sldId id="284" r:id="rId18"/>
    <p:sldId id="285" r:id="rId19"/>
    <p:sldId id="335" r:id="rId20"/>
    <p:sldId id="286" r:id="rId21"/>
    <p:sldId id="287" r:id="rId22"/>
    <p:sldId id="288" r:id="rId23"/>
    <p:sldId id="289" r:id="rId24"/>
    <p:sldId id="332" r:id="rId25"/>
    <p:sldId id="290" r:id="rId26"/>
    <p:sldId id="292" r:id="rId27"/>
    <p:sldId id="293" r:id="rId28"/>
    <p:sldId id="336" r:id="rId29"/>
    <p:sldId id="294" r:id="rId30"/>
    <p:sldId id="295" r:id="rId31"/>
    <p:sldId id="347" r:id="rId32"/>
    <p:sldId id="296" r:id="rId33"/>
    <p:sldId id="348" r:id="rId34"/>
    <p:sldId id="297" r:id="rId35"/>
    <p:sldId id="298" r:id="rId36"/>
    <p:sldId id="299" r:id="rId37"/>
    <p:sldId id="300" r:id="rId38"/>
    <p:sldId id="301" r:id="rId39"/>
    <p:sldId id="337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49" r:id="rId50"/>
    <p:sldId id="311" r:id="rId51"/>
    <p:sldId id="312" r:id="rId52"/>
    <p:sldId id="313" r:id="rId53"/>
    <p:sldId id="314" r:id="rId54"/>
    <p:sldId id="315" r:id="rId55"/>
    <p:sldId id="344" r:id="rId56"/>
    <p:sldId id="345" r:id="rId57"/>
    <p:sldId id="346" r:id="rId58"/>
    <p:sldId id="331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291" r:id="rId71"/>
    <p:sldId id="333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2112" y="-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86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81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5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45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8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2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0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8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7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5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4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6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312D7-929B-4A80-A061-24E1C0486305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9BC44-3779-49AF-9925-56952D72B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8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Matlab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Sigmoid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Perceptron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Small, Round Blue-Cell Tumor Classification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Matlab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for NN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Algebraic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of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Neural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2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1" t="14107" r="8172" b="7440"/>
          <a:stretch/>
        </p:blipFill>
        <p:spPr bwMode="auto">
          <a:xfrm>
            <a:off x="-31955" y="145026"/>
            <a:ext cx="9320981" cy="672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4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Multi-Layer </a:t>
            </a:r>
            <a:r>
              <a:rPr lang="en-US" dirty="0" err="1" smtClean="0"/>
              <a:t>Perceptrons</a:t>
            </a:r>
            <a:r>
              <a:rPr lang="en-US" dirty="0" smtClean="0"/>
              <a:t> can classify with Boundaries and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Multi-layer </a:t>
            </a:r>
            <a:r>
              <a:rPr lang="en-US" dirty="0" err="1" smtClean="0"/>
              <a:t>perceptrons</a:t>
            </a:r>
            <a:r>
              <a:rPr lang="en-US" dirty="0" smtClean="0"/>
              <a:t> have more powerful classification capabilities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Based on number of layers and elements used we can make a classification of classifiers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We can find open and closed regions in classifications.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next slide will show various strengths of classifiers.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1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9" t="42080" r="31487" b="11226"/>
          <a:stretch/>
        </p:blipFill>
        <p:spPr bwMode="auto">
          <a:xfrm>
            <a:off x="228600" y="609600"/>
            <a:ext cx="8763000" cy="58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77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440363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Sigmoid</a:t>
            </a: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Neural Networks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4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4882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Smooth nonlinearity!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5" t="18925" r="13548" b="16388"/>
          <a:stretch/>
        </p:blipFill>
        <p:spPr bwMode="auto">
          <a:xfrm>
            <a:off x="1" y="1035576"/>
            <a:ext cx="9144000" cy="580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962400" y="3939414"/>
            <a:ext cx="2057400" cy="7087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991100" y="5410200"/>
            <a:ext cx="10287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267200" y="5029200"/>
            <a:ext cx="12382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" y="5867400"/>
            <a:ext cx="3505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Logsig</a:t>
            </a:r>
            <a:r>
              <a:rPr lang="en-US" dirty="0" smtClean="0"/>
              <a:t> = logistic sigmoid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996"/>
            <a:ext cx="9144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Sigmoid Neural Network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t="41257" r="30092" b="13634"/>
          <a:stretch/>
        </p:blipFill>
        <p:spPr bwMode="auto">
          <a:xfrm>
            <a:off x="15550" y="1568646"/>
            <a:ext cx="8976049" cy="527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09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78" y="6220"/>
            <a:ext cx="9028922" cy="136538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Sigmoid Layer is Sufficient for any continuous function!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2" t="35058" r="16430" b="8818"/>
          <a:stretch/>
        </p:blipFill>
        <p:spPr bwMode="auto">
          <a:xfrm>
            <a:off x="0" y="1447800"/>
            <a:ext cx="8294626" cy="543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590800" y="3429000"/>
            <a:ext cx="28194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953000" y="3657600"/>
            <a:ext cx="304800" cy="510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6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" y="6220"/>
            <a:ext cx="9128451" cy="121298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Sigmoid Neural Network Output – create your own mapping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46837"/>
            <a:ext cx="8229600" cy="411163"/>
          </a:xfrm>
          <a:solidFill>
            <a:srgbClr val="FFC000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Sigmoid gives arbitrary accuracy!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3" t="32124" r="25924" b="8817"/>
          <a:stretch/>
        </p:blipFill>
        <p:spPr bwMode="auto">
          <a:xfrm>
            <a:off x="18661" y="1143000"/>
            <a:ext cx="8001000" cy="531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2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44" y="0"/>
            <a:ext cx="9084956" cy="12192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Thresholded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Neural Network Output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60" y="1447800"/>
            <a:ext cx="8229600" cy="6096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Strict YES / NO  decision is sometimes useful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7" t="35056" r="14717" b="15964"/>
          <a:stretch/>
        </p:blipFill>
        <p:spPr bwMode="auto">
          <a:xfrm>
            <a:off x="34212" y="2514600"/>
            <a:ext cx="9153896" cy="436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6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440363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</a:t>
            </a:r>
          </a:p>
          <a:p>
            <a:pPr marL="0" indent="0" algn="ctr">
              <a:buNone/>
            </a:pP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Neural Networks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913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6516" r="25807" b="7096"/>
          <a:stretch/>
        </p:blipFill>
        <p:spPr bwMode="auto">
          <a:xfrm>
            <a:off x="381000" y="309715"/>
            <a:ext cx="8347587" cy="654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1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776" y="24882"/>
            <a:ext cx="9151776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Error and Cost for a Single Linear Neuron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6" t="34747" r="24946" b="9161"/>
          <a:stretch/>
        </p:blipFill>
        <p:spPr bwMode="auto">
          <a:xfrm>
            <a:off x="-13996" y="1295401"/>
            <a:ext cx="7787216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743200" y="5105400"/>
            <a:ext cx="3048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4876800"/>
            <a:ext cx="2590800" cy="454090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Training error</a:t>
            </a: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64220" y="5867400"/>
            <a:ext cx="2268894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Quadratic error cost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410200" y="5867400"/>
            <a:ext cx="145402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91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776" y="0"/>
            <a:ext cx="9151776" cy="8382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Neuron Gradient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3" t="31724" r="12007" b="10156"/>
          <a:stretch/>
        </p:blipFill>
        <p:spPr bwMode="auto">
          <a:xfrm>
            <a:off x="0" y="1316415"/>
            <a:ext cx="8991600" cy="554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867400" y="862325"/>
            <a:ext cx="2590800" cy="45409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smtClean="0"/>
              <a:t>Training error</a:t>
            </a:r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897315"/>
            <a:ext cx="2268894" cy="83820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Quadratic error cost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62200" y="1735515"/>
            <a:ext cx="2438400" cy="3218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95600" y="897315"/>
            <a:ext cx="216476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Linear Neuron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977980" y="1266647"/>
            <a:ext cx="213020" cy="497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9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02" y="0"/>
            <a:ext cx="9112898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Steepest-Descent</a:t>
            </a:r>
            <a:r>
              <a:rPr lang="en-US" dirty="0" smtClean="0"/>
              <a:t> Learning for a Single Linear Neuron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 t="36100" r="30205" b="6408"/>
          <a:stretch/>
        </p:blipFill>
        <p:spPr bwMode="auto">
          <a:xfrm>
            <a:off x="304800" y="1349226"/>
            <a:ext cx="7924800" cy="548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295400" y="4343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3886200"/>
            <a:ext cx="129540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New training parameter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53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" y="0"/>
            <a:ext cx="9133114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Backpropagation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for a Single Linear Neuron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33092" r="11398" b="8473"/>
          <a:stretch/>
        </p:blipFill>
        <p:spPr bwMode="auto">
          <a:xfrm>
            <a:off x="10886" y="1646948"/>
            <a:ext cx="9144000" cy="521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066800" y="2209800"/>
            <a:ext cx="4572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066800" y="2705100"/>
            <a:ext cx="1143000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43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440363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Backpropagation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7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Linear </a:t>
            </a:r>
            <a:r>
              <a:rPr lang="en-US" sz="7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Neuron</a:t>
            </a:r>
          </a:p>
          <a:p>
            <a:pPr marL="0" indent="0" algn="ctr">
              <a:buNone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Sets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91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4"/>
            <a:ext cx="9144000" cy="106529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Example: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Microarray Training Set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t="25283" r="26451" b="8817"/>
          <a:stretch/>
        </p:blipFill>
        <p:spPr bwMode="auto">
          <a:xfrm>
            <a:off x="-7374" y="1282535"/>
            <a:ext cx="8770374" cy="558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8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16516" r="10538" b="13634"/>
          <a:stretch/>
        </p:blipFill>
        <p:spPr bwMode="auto">
          <a:xfrm>
            <a:off x="0" y="1143000"/>
            <a:ext cx="8972989" cy="571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2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4"/>
            <a:ext cx="9101444" cy="136693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Steepest-Descent Algorithm for a Single-Step Perceptron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36622" r="17634" b="5376"/>
          <a:stretch/>
        </p:blipFill>
        <p:spPr bwMode="auto">
          <a:xfrm>
            <a:off x="152400" y="1600200"/>
            <a:ext cx="8728220" cy="480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7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440363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Sigmoid Networks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805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220"/>
            <a:ext cx="9101511" cy="159398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Variables for a Single Sigmoid Neuron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3" t="37162" r="13220" b="8818"/>
          <a:stretch/>
        </p:blipFill>
        <p:spPr bwMode="auto">
          <a:xfrm>
            <a:off x="0" y="1842423"/>
            <a:ext cx="9144000" cy="504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7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440363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 use various shapes of non-linear neurons in</a:t>
            </a:r>
            <a:endParaRPr lang="en-US" sz="7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Networks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39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Training a Single Sigmoid Neuron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16516" r="53011" b="46494"/>
          <a:stretch/>
        </p:blipFill>
        <p:spPr bwMode="auto">
          <a:xfrm>
            <a:off x="228600" y="1600200"/>
            <a:ext cx="7162800" cy="508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66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Training a Single Sigmoid Neuron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6324600" cy="762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Final formula for weights and biases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53506" r="20430" b="9504"/>
          <a:stretch/>
        </p:blipFill>
        <p:spPr bwMode="auto">
          <a:xfrm>
            <a:off x="0" y="2133600"/>
            <a:ext cx="916895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600200" y="2819400"/>
            <a:ext cx="838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828800" y="2819400"/>
            <a:ext cx="9906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828800" y="45720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09600" y="3657600"/>
            <a:ext cx="43434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971800" y="4933561"/>
            <a:ext cx="698275" cy="10100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9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a Sigmoid Network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t="26494" r="42180" b="54066"/>
          <a:stretch/>
        </p:blipFill>
        <p:spPr bwMode="auto">
          <a:xfrm>
            <a:off x="34412" y="1776462"/>
            <a:ext cx="8743679" cy="32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3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45520" r="13728" b="17074"/>
          <a:stretch/>
        </p:blipFill>
        <p:spPr bwMode="auto">
          <a:xfrm>
            <a:off x="18661" y="3200400"/>
            <a:ext cx="911191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a Sigmoid Network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447800" y="3810000"/>
            <a:ext cx="304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400800" y="3810000"/>
            <a:ext cx="3048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05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34770" r="35181" b="11570"/>
          <a:stretch/>
        </p:blipFill>
        <p:spPr bwMode="auto">
          <a:xfrm>
            <a:off x="152400" y="1529031"/>
            <a:ext cx="7696200" cy="532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a Sigmoid Network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1905000" cy="10668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From previous slides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09800" y="1905000"/>
            <a:ext cx="1143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8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6" y="0"/>
            <a:ext cx="9114453" cy="14478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Classification done by a Neural Network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191000" cy="10668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62 samples from microarray</a:t>
            </a:r>
          </a:p>
          <a:p>
            <a:r>
              <a:rPr lang="en-US" dirty="0" smtClean="0"/>
              <a:t>7000 genes</a:t>
            </a:r>
          </a:p>
          <a:p>
            <a:r>
              <a:rPr lang="en-US" dirty="0" smtClean="0"/>
              <a:t>8 genes in strong feature set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39138" r="13539" b="16671"/>
          <a:stretch/>
        </p:blipFill>
        <p:spPr bwMode="auto">
          <a:xfrm>
            <a:off x="18661" y="2933329"/>
            <a:ext cx="9125340" cy="392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57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13763" r="17204" b="7441"/>
          <a:stretch/>
        </p:blipFill>
        <p:spPr bwMode="auto">
          <a:xfrm>
            <a:off x="-9832" y="588435"/>
            <a:ext cx="8925232" cy="626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87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t="14795" r="11613" b="6408"/>
          <a:stretch/>
        </p:blipFill>
        <p:spPr bwMode="auto">
          <a:xfrm>
            <a:off x="0" y="78656"/>
            <a:ext cx="9173498" cy="675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200400" y="5181600"/>
            <a:ext cx="41148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438400" y="3456037"/>
            <a:ext cx="2514600" cy="203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57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305800" cy="50292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Small, Round Blue-Cell Tumor Classification Example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1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618"/>
            <a:ext cx="9144000" cy="177718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Small, Round Blue-Cell Tumor Classification Example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3" t="39292" r="23011" b="14667"/>
          <a:stretch/>
        </p:blipFill>
        <p:spPr bwMode="auto">
          <a:xfrm>
            <a:off x="88490" y="2911150"/>
            <a:ext cx="8672051" cy="394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20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8" t="30072" r="44165" b="5720"/>
          <a:stretch/>
        </p:blipFill>
        <p:spPr bwMode="auto">
          <a:xfrm>
            <a:off x="-10886" y="36065"/>
            <a:ext cx="5497286" cy="682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7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6" t="14795" r="15914" b="20000"/>
          <a:stretch/>
        </p:blipFill>
        <p:spPr bwMode="auto">
          <a:xfrm>
            <a:off x="0" y="596715"/>
            <a:ext cx="8839200" cy="622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13763" r="22151" b="6753"/>
          <a:stretch/>
        </p:blipFill>
        <p:spPr bwMode="auto">
          <a:xfrm>
            <a:off x="0" y="-34413"/>
            <a:ext cx="8878530" cy="681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12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16860" r="11183" b="12946"/>
          <a:stretch/>
        </p:blipFill>
        <p:spPr bwMode="auto">
          <a:xfrm>
            <a:off x="-29498" y="-24260"/>
            <a:ext cx="9311293" cy="688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7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How the training set was created?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20301" r="19354" b="16043"/>
          <a:stretch/>
        </p:blipFill>
        <p:spPr bwMode="auto">
          <a:xfrm>
            <a:off x="0" y="1297858"/>
            <a:ext cx="9144000" cy="545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4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0" y="0"/>
            <a:ext cx="9137780" cy="13716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Network Training for the SRBCT problem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229600" cy="7159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Characteristics of training method for SRBCT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3" t="42700" r="26287" b="20000"/>
          <a:stretch/>
        </p:blipFill>
        <p:spPr bwMode="auto">
          <a:xfrm>
            <a:off x="1066800" y="3035561"/>
            <a:ext cx="6102221" cy="379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0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74" y="6220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“Leave-One-Out” – another validation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4" t="18236" r="22151" b="20000"/>
          <a:stretch/>
        </p:blipFill>
        <p:spPr bwMode="auto">
          <a:xfrm>
            <a:off x="0" y="1143000"/>
            <a:ext cx="9177548" cy="568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3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82"/>
            <a:ext cx="8229600" cy="81829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“Novel-Set” Validation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1" t="16172" r="17635" b="23269"/>
          <a:stretch/>
        </p:blipFill>
        <p:spPr bwMode="auto">
          <a:xfrm>
            <a:off x="0" y="843176"/>
            <a:ext cx="8915400" cy="60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84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Characteristics of methods applied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t="20301" r="21291" b="20000"/>
          <a:stretch/>
        </p:blipFill>
        <p:spPr bwMode="auto">
          <a:xfrm>
            <a:off x="-9832" y="1524000"/>
            <a:ext cx="9210306" cy="532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215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14451" r="11399" b="10538"/>
          <a:stretch/>
        </p:blipFill>
        <p:spPr bwMode="auto">
          <a:xfrm>
            <a:off x="299882" y="427703"/>
            <a:ext cx="8819537" cy="643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492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943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Cardiac Pacemaker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  <a:p>
            <a:pPr marL="0" indent="0" algn="ctr">
              <a:buNone/>
            </a:pP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EKG Signals  </a:t>
            </a:r>
          </a:p>
        </p:txBody>
      </p:sp>
    </p:spTree>
    <p:extLst>
      <p:ext uri="{BB962C8B-B14F-4D97-AF65-F5344CB8AC3E}">
        <p14:creationId xmlns:p14="http://schemas.microsoft.com/office/powerpoint/2010/main" val="199258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8" t="31457" r="12779" b="10362"/>
          <a:stretch/>
        </p:blipFill>
        <p:spPr bwMode="auto">
          <a:xfrm>
            <a:off x="0" y="43368"/>
            <a:ext cx="5943600" cy="669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87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15483" r="20215" b="12603"/>
          <a:stretch/>
        </p:blipFill>
        <p:spPr bwMode="auto">
          <a:xfrm>
            <a:off x="412955" y="693173"/>
            <a:ext cx="8731045" cy="616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672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1" t="14451" r="9892" b="9850"/>
          <a:stretch/>
        </p:blipFill>
        <p:spPr bwMode="auto">
          <a:xfrm>
            <a:off x="22123" y="381000"/>
            <a:ext cx="8915400" cy="62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438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t="16172" r="17419" b="9850"/>
          <a:stretch/>
        </p:blipFill>
        <p:spPr bwMode="auto">
          <a:xfrm>
            <a:off x="14748" y="228600"/>
            <a:ext cx="9261987" cy="634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809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0" t="13075" r="15484" b="7096"/>
          <a:stretch/>
        </p:blipFill>
        <p:spPr bwMode="auto">
          <a:xfrm>
            <a:off x="501444" y="22121"/>
            <a:ext cx="8495072" cy="684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448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t="13420" r="20430" b="9506"/>
          <a:stretch/>
        </p:blipFill>
        <p:spPr bwMode="auto">
          <a:xfrm>
            <a:off x="29497" y="263012"/>
            <a:ext cx="8817496" cy="629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0624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440363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MATLAB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</a:p>
          <a:p>
            <a:pPr marL="0" indent="0" algn="ctr">
              <a:buNone/>
            </a:pP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Networks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57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t="14795" r="24731" b="12947"/>
          <a:stretch/>
        </p:blipFill>
        <p:spPr bwMode="auto">
          <a:xfrm>
            <a:off x="29497" y="205861"/>
            <a:ext cx="8885903" cy="66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2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24430" r="8172" b="26710"/>
          <a:stretch/>
        </p:blipFill>
        <p:spPr bwMode="auto">
          <a:xfrm>
            <a:off x="58993" y="2094269"/>
            <a:ext cx="9085007" cy="418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5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440363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Matlab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for NN Analysis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2490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7" t="15484" r="6237" b="14667"/>
          <a:stretch/>
        </p:blipFill>
        <p:spPr bwMode="auto">
          <a:xfrm>
            <a:off x="117986" y="835741"/>
            <a:ext cx="9026014" cy="598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685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440363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Perceptron Neural Networks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70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0" t="23742" r="22366" b="23613"/>
          <a:stretch/>
        </p:blipFill>
        <p:spPr bwMode="auto">
          <a:xfrm>
            <a:off x="-9832" y="1752600"/>
            <a:ext cx="8843891" cy="483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7706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t="29591" r="15054" b="32559"/>
          <a:stretch/>
        </p:blipFill>
        <p:spPr bwMode="auto">
          <a:xfrm>
            <a:off x="304800" y="2283843"/>
            <a:ext cx="8839200" cy="349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928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t="18237" r="21290" b="14323"/>
          <a:stretch/>
        </p:blipFill>
        <p:spPr bwMode="auto">
          <a:xfrm>
            <a:off x="0" y="622709"/>
            <a:ext cx="9144000" cy="622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8167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1" t="18237" r="12903" b="23613"/>
          <a:stretch/>
        </p:blipFill>
        <p:spPr bwMode="auto">
          <a:xfrm>
            <a:off x="0" y="1288337"/>
            <a:ext cx="8839200" cy="525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210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23053" r="22150" b="20000"/>
          <a:stretch/>
        </p:blipFill>
        <p:spPr bwMode="auto">
          <a:xfrm>
            <a:off x="0" y="1510538"/>
            <a:ext cx="9144000" cy="534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3460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t="20646" r="15054" b="23956"/>
          <a:stretch/>
        </p:blipFill>
        <p:spPr bwMode="auto">
          <a:xfrm>
            <a:off x="0" y="1504605"/>
            <a:ext cx="9144000" cy="535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3190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1" t="16861" r="7956" b="8472"/>
          <a:stretch/>
        </p:blipFill>
        <p:spPr bwMode="auto">
          <a:xfrm>
            <a:off x="88491" y="457200"/>
            <a:ext cx="905550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6940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Algebraic Training of a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Network</a:t>
            </a:r>
          </a:p>
          <a:p>
            <a:pPr marL="0" indent="0" algn="ctr">
              <a:buNone/>
            </a:pP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4317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14107" r="27312" b="6753"/>
          <a:stretch/>
        </p:blipFill>
        <p:spPr bwMode="auto">
          <a:xfrm>
            <a:off x="0" y="-7374"/>
            <a:ext cx="9026014" cy="678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2420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19613" r="11613" b="15355"/>
          <a:stretch/>
        </p:blipFill>
        <p:spPr bwMode="auto">
          <a:xfrm>
            <a:off x="0" y="990600"/>
            <a:ext cx="9261988" cy="557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311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4" t="17893" r="22796" b="14322"/>
          <a:stretch/>
        </p:blipFill>
        <p:spPr bwMode="auto">
          <a:xfrm>
            <a:off x="-36872" y="511925"/>
            <a:ext cx="9180871" cy="6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1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272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27871" r="38065" b="13979"/>
          <a:stretch/>
        </p:blipFill>
        <p:spPr bwMode="auto">
          <a:xfrm>
            <a:off x="-14748" y="308367"/>
            <a:ext cx="9158748" cy="658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7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Biases versus Weights in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Perceptrons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1" t="39920" r="14525" b="7785"/>
          <a:stretch/>
        </p:blipFill>
        <p:spPr bwMode="auto">
          <a:xfrm>
            <a:off x="685800" y="1295401"/>
            <a:ext cx="6881416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3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14795" r="19355" b="6408"/>
          <a:stretch/>
        </p:blipFill>
        <p:spPr bwMode="auto">
          <a:xfrm>
            <a:off x="0" y="108153"/>
            <a:ext cx="9202994" cy="675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87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341</Words>
  <Application>Microsoft Office PowerPoint</Application>
  <PresentationFormat>On-screen Show (4:3)</PresentationFormat>
  <Paragraphs>75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Biases versus Weights in Perceptrons</vt:lpstr>
      <vt:lpstr>PowerPoint Presentation</vt:lpstr>
      <vt:lpstr>PowerPoint Presentation</vt:lpstr>
      <vt:lpstr>Multi-Layer Perceptrons can classify with Boundaries and Clusters</vt:lpstr>
      <vt:lpstr>PowerPoint Presentation</vt:lpstr>
      <vt:lpstr>PowerPoint Presentation</vt:lpstr>
      <vt:lpstr>Smooth nonlinearity!</vt:lpstr>
      <vt:lpstr>Sigmoid Neural Network</vt:lpstr>
      <vt:lpstr>Single Sigmoid Layer is Sufficient for any continuous function!</vt:lpstr>
      <vt:lpstr>Typical Sigmoid Neural Network Output – create your own mapping</vt:lpstr>
      <vt:lpstr>Thresholded Neural Network Output</vt:lpstr>
      <vt:lpstr>PowerPoint Presentation</vt:lpstr>
      <vt:lpstr>Training Error and Cost for a Single Linear Neuron</vt:lpstr>
      <vt:lpstr>Linear Neuron Gradient</vt:lpstr>
      <vt:lpstr>Steepest-Descent Learning for a Single Linear Neuron</vt:lpstr>
      <vt:lpstr>Backpropagation – for a Single Linear Neuron</vt:lpstr>
      <vt:lpstr>PowerPoint Presentation</vt:lpstr>
      <vt:lpstr>Example: Microarray Training Set</vt:lpstr>
      <vt:lpstr>PowerPoint Presentation</vt:lpstr>
      <vt:lpstr>Steepest-Descent Algorithm for a Single-Step Perceptron</vt:lpstr>
      <vt:lpstr>PowerPoint Presentation</vt:lpstr>
      <vt:lpstr>Training Variables for a Single Sigmoid Neuron</vt:lpstr>
      <vt:lpstr>Training a Single Sigmoid Neuron</vt:lpstr>
      <vt:lpstr>Training a Single Sigmoid Neuron</vt:lpstr>
      <vt:lpstr>Training a Sigmoid Network</vt:lpstr>
      <vt:lpstr>PowerPoint Presentation</vt:lpstr>
      <vt:lpstr>PowerPoint Presentation</vt:lpstr>
      <vt:lpstr>Example of Classification done by a Neural Network</vt:lpstr>
      <vt:lpstr>PowerPoint Presentation</vt:lpstr>
      <vt:lpstr>PowerPoint Presentation</vt:lpstr>
      <vt:lpstr>Small, Round Blue-Cell Tumor Classification Example</vt:lpstr>
      <vt:lpstr>Small, Round Blue-Cell Tumor Classification Example</vt:lpstr>
      <vt:lpstr>PowerPoint Presentation</vt:lpstr>
      <vt:lpstr>PowerPoint Presentation</vt:lpstr>
      <vt:lpstr>PowerPoint Presentation</vt:lpstr>
      <vt:lpstr>How the training set was created?</vt:lpstr>
      <vt:lpstr>Neural Network Training for the SRBCT problem</vt:lpstr>
      <vt:lpstr>“Leave-One-Out” – another validation methodology</vt:lpstr>
      <vt:lpstr>“Novel-Set” Validation methodology</vt:lpstr>
      <vt:lpstr>Characteristics of methods applied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Portland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mperkows</dc:creator>
  <cp:lastModifiedBy>mperkows</cp:lastModifiedBy>
  <cp:revision>18</cp:revision>
  <dcterms:created xsi:type="dcterms:W3CDTF">2012-10-24T17:43:14Z</dcterms:created>
  <dcterms:modified xsi:type="dcterms:W3CDTF">2012-11-06T23:46:49Z</dcterms:modified>
</cp:coreProperties>
</file>